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92" r:id="rId4"/>
    <p:sldId id="259" r:id="rId5"/>
    <p:sldId id="293" r:id="rId6"/>
    <p:sldId id="296" r:id="rId7"/>
    <p:sldId id="295" r:id="rId8"/>
    <p:sldId id="294" r:id="rId9"/>
    <p:sldId id="297" r:id="rId10"/>
    <p:sldId id="298" r:id="rId11"/>
    <p:sldId id="299" r:id="rId12"/>
    <p:sldId id="30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1" autoAdjust="0"/>
    <p:restoredTop sz="86456" autoAdjust="0"/>
  </p:normalViewPr>
  <p:slideViewPr>
    <p:cSldViewPr snapToGrid="0" snapToObjects="1">
      <p:cViewPr varScale="1">
        <p:scale>
          <a:sx n="67" d="100"/>
          <a:sy n="67" d="100"/>
        </p:scale>
        <p:origin x="-9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72BED-08BE-4241-9BA5-43AF4A1AE806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6431D-2506-DA48-B97C-5849907C0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68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431D-2506-DA48-B97C-5849907C0A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431D-2506-DA48-B97C-5849907C0A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C8414-602A-4B05-B761-709358E103E5}" type="slidenum">
              <a:rPr lang="en-US"/>
              <a:pPr/>
              <a:t>3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431D-2506-DA48-B97C-5849907C0A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276234F-2CD1-BD42-BAAF-DFC35D4D7B25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01662B-C358-EB43-A6CC-5342D1FF0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6234F-2CD1-BD42-BAAF-DFC35D4D7B25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662B-C358-EB43-A6CC-5342D1FF0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276234F-2CD1-BD42-BAAF-DFC35D4D7B25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E01662B-C358-EB43-A6CC-5342D1FF0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511166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6234F-2CD1-BD42-BAAF-DFC35D4D7B25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01662B-C358-EB43-A6CC-5342D1FF0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062" y="407467"/>
            <a:ext cx="1515689" cy="4699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6234F-2CD1-BD42-BAAF-DFC35D4D7B25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E01662B-C358-EB43-A6CC-5342D1FF0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76234F-2CD1-BD42-BAAF-DFC35D4D7B25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01662B-C358-EB43-A6CC-5342D1FF0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76234F-2CD1-BD42-BAAF-DFC35D4D7B25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01662B-C358-EB43-A6CC-5342D1FF0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6234F-2CD1-BD42-BAAF-DFC35D4D7B25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01662B-C358-EB43-A6CC-5342D1FF0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6234F-2CD1-BD42-BAAF-DFC35D4D7B25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01662B-C358-EB43-A6CC-5342D1FF0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6234F-2CD1-BD42-BAAF-DFC35D4D7B25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01662B-C358-EB43-A6CC-5342D1FF0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276234F-2CD1-BD42-BAAF-DFC35D4D7B25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E01662B-C358-EB43-A6CC-5342D1FF0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76234F-2CD1-BD42-BAAF-DFC35D4D7B25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01662B-C358-EB43-A6CC-5342D1FF0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arliament.semwebcentral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898734"/>
            <a:ext cx="6477000" cy="1828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GeoSPARQL</a:t>
            </a:r>
            <a:r>
              <a:rPr lang="en-US" dirty="0" smtClean="0"/>
              <a:t> in Parliament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6346" y="4412292"/>
            <a:ext cx="7315200" cy="1752600"/>
          </a:xfrm>
        </p:spPr>
        <p:txBody>
          <a:bodyPr/>
          <a:lstStyle/>
          <a:p>
            <a:r>
              <a:rPr lang="en-US" dirty="0" smtClean="0"/>
              <a:t>Terra </a:t>
            </a:r>
            <a:r>
              <a:rPr lang="en-US" dirty="0" err="1" smtClean="0"/>
              <a:t>Cognita</a:t>
            </a:r>
            <a:endParaRPr lang="en-US" dirty="0" smtClean="0"/>
          </a:p>
          <a:p>
            <a:r>
              <a:rPr lang="en-US" dirty="0" smtClean="0"/>
              <a:t>Dave </a:t>
            </a:r>
            <a:r>
              <a:rPr lang="en-US" dirty="0" smtClean="0"/>
              <a:t>Kolas</a:t>
            </a:r>
          </a:p>
          <a:p>
            <a:r>
              <a:rPr lang="en-US" dirty="0" smtClean="0"/>
              <a:t>November 12,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on geosparql.bbn.com</a:t>
            </a:r>
          </a:p>
          <a:p>
            <a:r>
              <a:rPr lang="en-US" dirty="0" smtClean="0"/>
              <a:t>Data sets:</a:t>
            </a:r>
          </a:p>
          <a:p>
            <a:pPr lvl="1"/>
            <a:r>
              <a:rPr lang="en-US" dirty="0" smtClean="0"/>
              <a:t>USGS data in Atlanta, GA</a:t>
            </a:r>
          </a:p>
          <a:p>
            <a:pPr lvl="2"/>
            <a:r>
              <a:rPr lang="en-US" dirty="0" smtClean="0"/>
              <a:t>Rails, Rivers</a:t>
            </a:r>
          </a:p>
          <a:p>
            <a:pPr lvl="1"/>
            <a:r>
              <a:rPr lang="en-US" dirty="0" err="1" smtClean="0"/>
              <a:t>Geonames</a:t>
            </a:r>
            <a:r>
              <a:rPr lang="en-US" dirty="0" smtClean="0"/>
              <a:t> data </a:t>
            </a:r>
          </a:p>
          <a:p>
            <a:pPr lvl="2"/>
            <a:r>
              <a:rPr lang="en-US" dirty="0" smtClean="0"/>
              <a:t>Administrative areas</a:t>
            </a:r>
          </a:p>
          <a:p>
            <a:pPr lvl="2"/>
            <a:r>
              <a:rPr lang="en-US" dirty="0" smtClean="0"/>
              <a:t>Points for buildings, such as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3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Query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7600" dirty="0" smtClean="0"/>
              <a:t>Find All Schools within Georgia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DISTINCT ?school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WHERE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GRAPH &lt;http://example.org/data&gt;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# get Georgia geometry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gu:_1705317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geo:hasGeometry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ga_geo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# get schools within Georgia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?school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gn:Feature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geo:hasGeometry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school_geo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gn:featureCode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gn:S.SCH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?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school_geo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geo:sfWithin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ga_geo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7967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Query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8600" dirty="0" smtClean="0"/>
              <a:t>Find </a:t>
            </a:r>
            <a:r>
              <a:rPr lang="en-US" sz="8600" dirty="0" err="1" smtClean="0"/>
              <a:t>Geonames</a:t>
            </a:r>
            <a:r>
              <a:rPr lang="en-US" sz="8600" dirty="0" smtClean="0"/>
              <a:t> features within 10k of the Nixon Grove School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 ?x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WHERE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GRAPH &lt;http://www.geonames.org&gt;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&lt;http://sws.geonames.org/4212826/&gt;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geo:hasGeometry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?geo1 .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?geo1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geo:asWKT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?wkt1 .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BIND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geof:buffer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(?wkt1, 10000,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units:metre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as ?buff) .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?x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geo:hasGeometry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?geo2 .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?geo2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geo:asWKT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?wkt2 .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FILTER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geof:sfContains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(?buff, ?wkt2))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813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Parliament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Parliament</a:t>
            </a:r>
          </a:p>
          <a:p>
            <a:pPr lvl="1"/>
            <a:r>
              <a:rPr lang="en-US" dirty="0" smtClean="0"/>
              <a:t>In continuous customer use for </a:t>
            </a:r>
            <a:r>
              <a:rPr lang="en-US" dirty="0" smtClean="0"/>
              <a:t>~10 </a:t>
            </a:r>
            <a:r>
              <a:rPr lang="en-US" dirty="0" smtClean="0"/>
              <a:t>years (Originally DAML-DB)</a:t>
            </a:r>
          </a:p>
          <a:p>
            <a:pPr lvl="1"/>
            <a:r>
              <a:rPr lang="en-US" dirty="0" smtClean="0"/>
              <a:t>Triple Store with SPARQL support </a:t>
            </a:r>
          </a:p>
          <a:p>
            <a:pPr lvl="1"/>
            <a:r>
              <a:rPr lang="en-US" dirty="0" smtClean="0"/>
              <a:t>Implemented as a persistence layer for Jena/Sesame</a:t>
            </a:r>
          </a:p>
          <a:p>
            <a:pPr lvl="1"/>
            <a:r>
              <a:rPr lang="en-US" dirty="0" smtClean="0"/>
              <a:t>Includes spatial and temporal indexing/processing</a:t>
            </a:r>
          </a:p>
          <a:p>
            <a:pPr lvl="1"/>
            <a:r>
              <a:rPr lang="en-US" dirty="0" smtClean="0"/>
              <a:t>Open source! </a:t>
            </a:r>
            <a:r>
              <a:rPr lang="en-US" dirty="0" smtClean="0">
                <a:hlinkClick r:id="rId3"/>
              </a:rPr>
              <a:t>http://parliament.semwebcentral.org/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9C3E24-F3F7-42E9-918A-BF6769076E19}" type="slidenum">
              <a:rPr lang="en-US"/>
              <a:pPr/>
              <a:t>3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Design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1219200" y="1676400"/>
            <a:ext cx="1752600" cy="685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/>
              <a:t>Joseki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4419600" y="1752600"/>
            <a:ext cx="1752600" cy="6858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dirty="0"/>
              <a:t>Spatial Index</a:t>
            </a:r>
          </a:p>
          <a:p>
            <a:pPr algn="ctr"/>
            <a:r>
              <a:rPr lang="en-US" sz="2000" dirty="0"/>
              <a:t> Processor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762000" y="5257800"/>
            <a:ext cx="2590800" cy="6858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dirty="0" smtClean="0"/>
              <a:t>Parliament Graph</a:t>
            </a:r>
            <a:endParaRPr lang="en-US" sz="2000" dirty="0"/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1219200" y="2590800"/>
            <a:ext cx="1752600" cy="685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/>
              <a:t>Model</a:t>
            </a: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1143000" y="3505200"/>
            <a:ext cx="1905000" cy="6858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dirty="0" err="1"/>
              <a:t>IndexingGraph</a:t>
            </a:r>
            <a:endParaRPr lang="en-US" sz="2000" dirty="0"/>
          </a:p>
        </p:txBody>
      </p:sp>
      <p:sp>
        <p:nvSpPr>
          <p:cNvPr id="222219" name="Line 11"/>
          <p:cNvSpPr>
            <a:spLocks noChangeShapeType="1"/>
          </p:cNvSpPr>
          <p:nvPr/>
        </p:nvSpPr>
        <p:spPr bwMode="auto">
          <a:xfrm flipV="1">
            <a:off x="3048000" y="2057400"/>
            <a:ext cx="1371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22220" name="Line 12"/>
          <p:cNvSpPr>
            <a:spLocks noChangeShapeType="1"/>
          </p:cNvSpPr>
          <p:nvPr/>
        </p:nvSpPr>
        <p:spPr bwMode="auto">
          <a:xfrm>
            <a:off x="21336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auto">
          <a:xfrm>
            <a:off x="2133600" y="3276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22222" name="Line 14"/>
          <p:cNvSpPr>
            <a:spLocks noChangeShapeType="1"/>
          </p:cNvSpPr>
          <p:nvPr/>
        </p:nvSpPr>
        <p:spPr bwMode="auto">
          <a:xfrm>
            <a:off x="21336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22224" name="AutoShape 16"/>
          <p:cNvSpPr>
            <a:spLocks noChangeArrowheads="1"/>
          </p:cNvSpPr>
          <p:nvPr/>
        </p:nvSpPr>
        <p:spPr bwMode="auto">
          <a:xfrm>
            <a:off x="4648200" y="2819400"/>
            <a:ext cx="1371600" cy="1066800"/>
          </a:xfrm>
          <a:prstGeom prst="can">
            <a:avLst>
              <a:gd name="adj" fmla="val 25000"/>
            </a:avLst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dirty="0"/>
              <a:t>Spatial </a:t>
            </a:r>
            <a:r>
              <a:rPr lang="en-US" sz="1600" dirty="0" smtClean="0"/>
              <a:t>Index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dirty="0" err="1" smtClean="0"/>
              <a:t>deegree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22225" name="AutoShape 17"/>
          <p:cNvSpPr>
            <a:spLocks noChangeArrowheads="1"/>
          </p:cNvSpPr>
          <p:nvPr/>
        </p:nvSpPr>
        <p:spPr bwMode="auto">
          <a:xfrm>
            <a:off x="4419600" y="5105400"/>
            <a:ext cx="1600200" cy="838200"/>
          </a:xfrm>
          <a:prstGeom prst="can">
            <a:avLst>
              <a:gd name="adj" fmla="val 25000"/>
            </a:avLst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dirty="0" smtClean="0"/>
              <a:t>Parliament (C++)</a:t>
            </a:r>
            <a:endParaRPr lang="en-US" sz="1600" dirty="0"/>
          </a:p>
        </p:txBody>
      </p:sp>
      <p:sp>
        <p:nvSpPr>
          <p:cNvPr id="222227" name="Line 19"/>
          <p:cNvSpPr>
            <a:spLocks noChangeShapeType="1"/>
          </p:cNvSpPr>
          <p:nvPr/>
        </p:nvSpPr>
        <p:spPr bwMode="auto">
          <a:xfrm>
            <a:off x="53340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22228" name="Line 20"/>
          <p:cNvSpPr>
            <a:spLocks noChangeShapeType="1"/>
          </p:cNvSpPr>
          <p:nvPr/>
        </p:nvSpPr>
        <p:spPr bwMode="auto">
          <a:xfrm>
            <a:off x="3352800" y="5562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22229" name="Rectangle 21"/>
          <p:cNvSpPr>
            <a:spLocks noChangeArrowheads="1"/>
          </p:cNvSpPr>
          <p:nvPr/>
        </p:nvSpPr>
        <p:spPr bwMode="auto">
          <a:xfrm>
            <a:off x="6629400" y="2133600"/>
            <a:ext cx="304800" cy="3048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30" name="Rectangle 22"/>
          <p:cNvSpPr>
            <a:spLocks noChangeArrowheads="1"/>
          </p:cNvSpPr>
          <p:nvPr/>
        </p:nvSpPr>
        <p:spPr bwMode="auto">
          <a:xfrm>
            <a:off x="6629400" y="1676400"/>
            <a:ext cx="304800" cy="304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31" name="Rectangle 23"/>
          <p:cNvSpPr>
            <a:spLocks noChangeArrowheads="1"/>
          </p:cNvSpPr>
          <p:nvPr/>
        </p:nvSpPr>
        <p:spPr bwMode="auto">
          <a:xfrm>
            <a:off x="6629400" y="2743200"/>
            <a:ext cx="304800" cy="30480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2232" name="Rectangle 24"/>
          <p:cNvSpPr>
            <a:spLocks noChangeArrowheads="1"/>
          </p:cNvSpPr>
          <p:nvPr/>
        </p:nvSpPr>
        <p:spPr bwMode="auto">
          <a:xfrm>
            <a:off x="6477000" y="1600200"/>
            <a:ext cx="25908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33" name="Text Box 25"/>
          <p:cNvSpPr txBox="1">
            <a:spLocks noChangeArrowheads="1"/>
          </p:cNvSpPr>
          <p:nvPr/>
        </p:nvSpPr>
        <p:spPr bwMode="auto">
          <a:xfrm>
            <a:off x="7010400" y="16144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Part of Jena</a:t>
            </a:r>
          </a:p>
        </p:txBody>
      </p:sp>
      <p:sp>
        <p:nvSpPr>
          <p:cNvPr id="222234" name="Text Box 26"/>
          <p:cNvSpPr txBox="1">
            <a:spLocks noChangeArrowheads="1"/>
          </p:cNvSpPr>
          <p:nvPr/>
        </p:nvSpPr>
        <p:spPr bwMode="auto">
          <a:xfrm>
            <a:off x="7010400" y="1981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Parliament  </a:t>
            </a:r>
            <a:r>
              <a:rPr lang="en-US" sz="1800" dirty="0"/>
              <a:t>Framework</a:t>
            </a:r>
          </a:p>
        </p:txBody>
      </p:sp>
      <p:sp>
        <p:nvSpPr>
          <p:cNvPr id="222235" name="Text Box 27"/>
          <p:cNvSpPr txBox="1">
            <a:spLocks noChangeArrowheads="1"/>
          </p:cNvSpPr>
          <p:nvPr/>
        </p:nvSpPr>
        <p:spPr bwMode="auto">
          <a:xfrm>
            <a:off x="6934200" y="2681287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External Storage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6477000" y="3657600"/>
            <a:ext cx="1752600" cy="6858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dirty="0" smtClean="0"/>
              <a:t>Temporal </a:t>
            </a:r>
            <a:r>
              <a:rPr lang="en-US" sz="2000" dirty="0"/>
              <a:t>Index</a:t>
            </a:r>
          </a:p>
          <a:p>
            <a:pPr algn="ctr"/>
            <a:r>
              <a:rPr lang="en-US" sz="2000" dirty="0"/>
              <a:t> Processor</a:t>
            </a:r>
          </a:p>
        </p:txBody>
      </p:sp>
      <p:sp>
        <p:nvSpPr>
          <p:cNvPr id="28" name="AutoShape 16"/>
          <p:cNvSpPr>
            <a:spLocks noChangeArrowheads="1"/>
          </p:cNvSpPr>
          <p:nvPr/>
        </p:nvSpPr>
        <p:spPr bwMode="auto">
          <a:xfrm>
            <a:off x="6705600" y="4724400"/>
            <a:ext cx="1371600" cy="990600"/>
          </a:xfrm>
          <a:prstGeom prst="can">
            <a:avLst>
              <a:gd name="adj" fmla="val 25000"/>
            </a:avLst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dirty="0" smtClean="0"/>
              <a:t>Temporal Index</a:t>
            </a:r>
          </a:p>
          <a:p>
            <a:pPr algn="ctr"/>
            <a:r>
              <a:rPr lang="en-US" sz="1600" dirty="0" smtClean="0"/>
              <a:t>(BDB)</a:t>
            </a:r>
            <a:endParaRPr lang="en-US" sz="1600" dirty="0"/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>
            <a:off x="73914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3048000" y="3810000"/>
            <a:ext cx="3429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4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Parliament’s </a:t>
            </a:r>
            <a:r>
              <a:rPr lang="en-US" dirty="0" smtClean="0"/>
              <a:t>Indexing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Applications often require efficient statement insertion</a:t>
            </a:r>
          </a:p>
          <a:p>
            <a:r>
              <a:rPr lang="en-US" dirty="0" smtClean="0"/>
              <a:t>Goal:  Balanced insertion, query performance, and space required</a:t>
            </a:r>
          </a:p>
          <a:p>
            <a:r>
              <a:rPr lang="en-US" dirty="0" smtClean="0"/>
              <a:t>Parliament stores triples using two components:</a:t>
            </a:r>
          </a:p>
          <a:p>
            <a:pPr lvl="1"/>
            <a:r>
              <a:rPr lang="en-US" dirty="0" smtClean="0"/>
              <a:t>Resource dictionary</a:t>
            </a:r>
          </a:p>
          <a:p>
            <a:pPr lvl="1"/>
            <a:r>
              <a:rPr lang="en-US" dirty="0" smtClean="0"/>
              <a:t>Statement table</a:t>
            </a:r>
          </a:p>
          <a:p>
            <a:r>
              <a:rPr lang="en-US" dirty="0" smtClean="0"/>
              <a:t>Additional indices can be added for specific purposes and vocabularies</a:t>
            </a:r>
          </a:p>
          <a:p>
            <a:pPr lvl="1"/>
            <a:r>
              <a:rPr lang="en-US" dirty="0" smtClean="0"/>
              <a:t>Spatial Index</a:t>
            </a:r>
          </a:p>
          <a:p>
            <a:pPr lvl="1"/>
            <a:r>
              <a:rPr lang="en-US" dirty="0" smtClean="0"/>
              <a:t>Temporal Index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Parliament’s Spatial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created before </a:t>
            </a:r>
            <a:r>
              <a:rPr lang="en-US" dirty="0" err="1" smtClean="0"/>
              <a:t>GeoSPARQL</a:t>
            </a:r>
            <a:r>
              <a:rPr lang="en-US" dirty="0" smtClean="0"/>
              <a:t>, used terms derived from </a:t>
            </a:r>
            <a:r>
              <a:rPr lang="en-US" dirty="0" err="1" smtClean="0"/>
              <a:t>GeoRSS</a:t>
            </a:r>
            <a:endParaRPr lang="en-US" dirty="0" smtClean="0"/>
          </a:p>
          <a:p>
            <a:r>
              <a:rPr lang="en-US" dirty="0" smtClean="0"/>
              <a:t>Now supports most of </a:t>
            </a:r>
            <a:r>
              <a:rPr lang="en-US" dirty="0" err="1" smtClean="0"/>
              <a:t>GeoSPARQL</a:t>
            </a:r>
            <a:r>
              <a:rPr lang="en-US" dirty="0" smtClean="0"/>
              <a:t> specification</a:t>
            </a:r>
          </a:p>
          <a:p>
            <a:r>
              <a:rPr lang="en-US" dirty="0" smtClean="0"/>
              <a:t>Index is based on R tree in </a:t>
            </a:r>
            <a:r>
              <a:rPr lang="en-US" dirty="0" err="1" smtClean="0"/>
              <a:t>deegree</a:t>
            </a:r>
            <a:r>
              <a:rPr lang="en-US" dirty="0" smtClean="0"/>
              <a:t> library (deegree.org)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Explicit geometries, no qualitative reasoning</a:t>
            </a:r>
          </a:p>
          <a:p>
            <a:pPr lvl="1"/>
            <a:r>
              <a:rPr lang="en-US" dirty="0" smtClean="0"/>
              <a:t>Optimization so far on triple patterns, not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6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GeoSPARQL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Parliament supports:</a:t>
            </a:r>
          </a:p>
          <a:p>
            <a:pPr lvl="1"/>
            <a:r>
              <a:rPr lang="en-US" dirty="0" smtClean="0"/>
              <a:t>Both GML and WKT literals, and can interchange between them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three vocabularies for spatial relations (simple features, rcc8, and </a:t>
            </a:r>
            <a:r>
              <a:rPr lang="en-US" dirty="0" err="1" smtClean="0"/>
              <a:t>Egenhofer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Triple-pattern spatial relations</a:t>
            </a:r>
          </a:p>
          <a:p>
            <a:pPr lvl="1"/>
            <a:r>
              <a:rPr lang="en-US" dirty="0" smtClean="0"/>
              <a:t>Filter functions for spatial relations and spatial combinations</a:t>
            </a:r>
          </a:p>
          <a:p>
            <a:pPr lvl="1"/>
            <a:r>
              <a:rPr lang="en-US" dirty="0" smtClean="0"/>
              <a:t>A large number of coordinate reference systems</a:t>
            </a:r>
          </a:p>
          <a:p>
            <a:pPr lvl="1"/>
            <a:r>
              <a:rPr lang="en-US" dirty="0" smtClean="0"/>
              <a:t>RDFS Reasoning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GeoSPARQL</a:t>
            </a:r>
            <a:r>
              <a:rPr lang="en-US" dirty="0" smtClean="0"/>
              <a:t> Missing 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following features of </a:t>
            </a:r>
            <a:r>
              <a:rPr lang="en-US" dirty="0" err="1" smtClean="0"/>
              <a:t>GeoSPARQL</a:t>
            </a:r>
            <a:r>
              <a:rPr lang="en-US" dirty="0" smtClean="0"/>
              <a:t> are not currently implemented in </a:t>
            </a:r>
            <a:r>
              <a:rPr lang="en-US" dirty="0" err="1" smtClean="0"/>
              <a:t>Parliement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Feature-to-feature spatial relations via query rewriting</a:t>
            </a:r>
          </a:p>
          <a:p>
            <a:pPr lvl="1"/>
            <a:r>
              <a:rPr lang="en-US" dirty="0" smtClean="0"/>
              <a:t>Optimization on FILTER functions</a:t>
            </a:r>
          </a:p>
          <a:p>
            <a:pPr lvl="1"/>
            <a:r>
              <a:rPr lang="en-US" dirty="0" smtClean="0"/>
              <a:t>Qualitative reasoning</a:t>
            </a:r>
          </a:p>
          <a:p>
            <a:pPr lvl="1"/>
            <a:r>
              <a:rPr lang="en-US" dirty="0" smtClean="0"/>
              <a:t>Standard properties for Geometry</a:t>
            </a:r>
          </a:p>
          <a:p>
            <a:pPr lvl="2"/>
            <a:r>
              <a:rPr lang="en-US" dirty="0" smtClean="0"/>
              <a:t>dimension, </a:t>
            </a:r>
            <a:r>
              <a:rPr lang="en-US" dirty="0" err="1" smtClean="0"/>
              <a:t>spatialDimension</a:t>
            </a:r>
            <a:r>
              <a:rPr lang="en-US" dirty="0" smtClean="0"/>
              <a:t>, </a:t>
            </a:r>
            <a:r>
              <a:rPr lang="en-US" dirty="0" err="1" smtClean="0"/>
              <a:t>isEmpty</a:t>
            </a:r>
            <a:r>
              <a:rPr lang="en-US" dirty="0" smtClean="0"/>
              <a:t>, </a:t>
            </a:r>
            <a:r>
              <a:rPr lang="en-US" dirty="0" err="1" smtClean="0"/>
              <a:t>isSimple</a:t>
            </a:r>
            <a:r>
              <a:rPr lang="en-US" dirty="0" smtClean="0"/>
              <a:t>, </a:t>
            </a:r>
            <a:r>
              <a:rPr lang="en-US" dirty="0" err="1" smtClean="0"/>
              <a:t>hasSerialization</a:t>
            </a:r>
            <a:endParaRPr lang="en-US" dirty="0" smtClean="0"/>
          </a:p>
          <a:p>
            <a:pPr lvl="1"/>
            <a:r>
              <a:rPr lang="en-US" dirty="0" smtClean="0"/>
              <a:t>Function </a:t>
            </a:r>
            <a:r>
              <a:rPr lang="en-US" dirty="0" err="1" smtClean="0"/>
              <a:t>getSRID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0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Parliament’s Temporal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Parallel to spatial index</a:t>
            </a:r>
          </a:p>
          <a:p>
            <a:r>
              <a:rPr lang="en-US" dirty="0" smtClean="0"/>
              <a:t>Terminology taken from OWL-Time (using Allen relations for overlapping intervals,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Uses Java version of Berkeley DB for persisting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Process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Until very recently, </a:t>
            </a:r>
            <a:r>
              <a:rPr lang="en-US" dirty="0" err="1" smtClean="0"/>
              <a:t>GeoSPARQL</a:t>
            </a:r>
            <a:r>
              <a:rPr lang="en-US" dirty="0" smtClean="0"/>
              <a:t> support was on a branch, and required building for your desired platform</a:t>
            </a:r>
          </a:p>
          <a:p>
            <a:r>
              <a:rPr lang="en-US" dirty="0" err="1" smtClean="0"/>
              <a:t>GeoSPARQL</a:t>
            </a:r>
            <a:r>
              <a:rPr lang="en-US" dirty="0" smtClean="0"/>
              <a:t> support has been merged into the trunk and prebuilt binaries are now available for Windows, Mac, and Linux</a:t>
            </a:r>
          </a:p>
          <a:p>
            <a:r>
              <a:rPr lang="en-US" dirty="0" smtClean="0"/>
              <a:t>Parliament build structure has been improved again to require fewer dependencies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10932</TotalTime>
  <Words>538</Words>
  <Application>Microsoft Office PowerPoint</Application>
  <PresentationFormat>On-screen Show (4:3)</PresentationFormat>
  <Paragraphs>114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GeoSPARQL in Parliament</vt:lpstr>
      <vt:lpstr>Parliament</vt:lpstr>
      <vt:lpstr>Design</vt:lpstr>
      <vt:lpstr>Parliament’s Indexing Strategy</vt:lpstr>
      <vt:lpstr>Parliament’s Spatial Index</vt:lpstr>
      <vt:lpstr>GeoSPARQL Implementation</vt:lpstr>
      <vt:lpstr>GeoSPARQL Missing Pieces</vt:lpstr>
      <vt:lpstr>Parliament’s Temporal Index</vt:lpstr>
      <vt:lpstr>Build Process Improvements</vt:lpstr>
      <vt:lpstr>Examples</vt:lpstr>
      <vt:lpstr>Example Query 1</vt:lpstr>
      <vt:lpstr>Example Query 2</vt:lpstr>
    </vt:vector>
  </TitlesOfParts>
  <Company>BBN Technologies,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Linked-List RDF Indexing in Parliament</dc:title>
  <dc:creator>Dave Kolas, Ian Emmons, and Mike Dean</dc:creator>
  <cp:lastModifiedBy>David Kolas</cp:lastModifiedBy>
  <cp:revision>154</cp:revision>
  <dcterms:created xsi:type="dcterms:W3CDTF">2009-10-19T13:56:41Z</dcterms:created>
  <dcterms:modified xsi:type="dcterms:W3CDTF">2012-11-12T15:07:56Z</dcterms:modified>
</cp:coreProperties>
</file>